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sldIdLst>
    <p:sldId id="256" r:id="rId2"/>
    <p:sldId id="258" r:id="rId3"/>
    <p:sldId id="259" r:id="rId4"/>
    <p:sldId id="260" r:id="rId5"/>
    <p:sldId id="261" r:id="rId6"/>
    <p:sldId id="257" r:id="rId7"/>
    <p:sldId id="262" r:id="rId8"/>
    <p:sldId id="263" r:id="rId9"/>
    <p:sldId id="264" r:id="rId10"/>
    <p:sldId id="265" r:id="rId11"/>
    <p:sldId id="266" r:id="rId12"/>
    <p:sldId id="267" r:id="rId13"/>
    <p:sldId id="268" r:id="rId14"/>
    <p:sldId id="269" r:id="rId15"/>
    <p:sldId id="270" r:id="rId16"/>
    <p:sldId id="274" r:id="rId17"/>
    <p:sldId id="271" r:id="rId18"/>
    <p:sldId id="272" r:id="rId19"/>
    <p:sldId id="273" r:id="rId20"/>
    <p:sldId id="277" r:id="rId21"/>
    <p:sldId id="278" r:id="rId22"/>
    <p:sldId id="279" r:id="rId23"/>
    <p:sldId id="280" r:id="rId24"/>
    <p:sldId id="275" r:id="rId25"/>
    <p:sldId id="281" r:id="rId26"/>
    <p:sldId id="276"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D976DC-1178-47DC-9F28-8DC219E499CB}">
          <p14:sldIdLst>
            <p14:sldId id="256"/>
            <p14:sldId id="258"/>
          </p14:sldIdLst>
        </p14:section>
        <p14:section name="Untitled Section" id="{8C7118F6-A3F2-4DD4-9679-3B8C7305C317}">
          <p14:sldIdLst>
            <p14:sldId id="259"/>
            <p14:sldId id="260"/>
            <p14:sldId id="261"/>
            <p14:sldId id="257"/>
            <p14:sldId id="262"/>
            <p14:sldId id="263"/>
            <p14:sldId id="264"/>
            <p14:sldId id="265"/>
            <p14:sldId id="266"/>
            <p14:sldId id="267"/>
            <p14:sldId id="268"/>
            <p14:sldId id="269"/>
            <p14:sldId id="270"/>
            <p14:sldId id="274"/>
            <p14:sldId id="271"/>
            <p14:sldId id="272"/>
            <p14:sldId id="273"/>
            <p14:sldId id="277"/>
            <p14:sldId id="278"/>
            <p14:sldId id="279"/>
            <p14:sldId id="280"/>
            <p14:sldId id="275"/>
            <p14:sldId id="281"/>
            <p14:sldId id="276"/>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237738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679EA-549D-416A-86F6-1EBC3D362BDB}"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59508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2636109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15373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93206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095997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28139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222926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57592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3809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243862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B679EA-549D-416A-86F6-1EBC3D362BDB}"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98012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679EA-549D-416A-86F6-1EBC3D362BDB}" type="datetimeFigureOut">
              <a:rPr lang="en-US" smtClean="0"/>
              <a:t>10/12/2019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367932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252934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257087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FB679EA-549D-416A-86F6-1EBC3D362BDB}" type="datetimeFigureOut">
              <a:rPr lang="en-US" smtClean="0"/>
              <a:t>10/12/2019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9947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B679EA-549D-416A-86F6-1EBC3D362BDB}" type="datetimeFigureOut">
              <a:rPr lang="en-US" smtClean="0"/>
              <a:t>10/12/2019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02C1A-DEA1-44C9-8057-4FE3C3BD2BFC}" type="slidenum">
              <a:rPr lang="en-US" smtClean="0"/>
              <a:t>‹#›</a:t>
            </a:fld>
            <a:endParaRPr lang="en-US"/>
          </a:p>
        </p:txBody>
      </p:sp>
    </p:spTree>
    <p:extLst>
      <p:ext uri="{BB962C8B-B14F-4D97-AF65-F5344CB8AC3E}">
        <p14:creationId xmlns:p14="http://schemas.microsoft.com/office/powerpoint/2010/main" val="1818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FB679EA-549D-416A-86F6-1EBC3D362BDB}" type="datetimeFigureOut">
              <a:rPr lang="en-US" smtClean="0"/>
              <a:t>10/12/2019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D402C1A-DEA1-44C9-8057-4FE3C3BD2BFC}" type="slidenum">
              <a:rPr lang="en-US" smtClean="0"/>
              <a:t>‹#›</a:t>
            </a:fld>
            <a:endParaRPr lang="en-US"/>
          </a:p>
        </p:txBody>
      </p:sp>
    </p:spTree>
    <p:extLst>
      <p:ext uri="{BB962C8B-B14F-4D97-AF65-F5344CB8AC3E}">
        <p14:creationId xmlns:p14="http://schemas.microsoft.com/office/powerpoint/2010/main" val="3253255447"/>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pasda.psu.ed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7306D-9405-4E69-8C5C-89539B7130A1}"/>
              </a:ext>
            </a:extLst>
          </p:cNvPr>
          <p:cNvSpPr>
            <a:spLocks noGrp="1"/>
          </p:cNvSpPr>
          <p:nvPr>
            <p:ph type="ctrTitle"/>
          </p:nvPr>
        </p:nvSpPr>
        <p:spPr/>
        <p:txBody>
          <a:bodyPr>
            <a:normAutofit fontScale="90000"/>
          </a:bodyPr>
          <a:lstStyle/>
          <a:p>
            <a:pPr algn="ctr"/>
            <a:r>
              <a:rPr lang="en-US" dirty="0">
                <a:solidFill>
                  <a:srgbClr val="FFFF00"/>
                </a:solidFill>
                <a:latin typeface="Arial" panose="020B0604020202020204" pitchFamily="34" charset="0"/>
                <a:cs typeface="Arial" panose="020B0604020202020204" pitchFamily="34" charset="0"/>
              </a:rPr>
              <a:t>City of Uniontown HEC-RAS </a:t>
            </a:r>
            <a:br>
              <a:rPr lang="en-US" dirty="0">
                <a:solidFill>
                  <a:srgbClr val="FFFF00"/>
                </a:solidFill>
                <a:latin typeface="Arial" panose="020B0604020202020204" pitchFamily="34" charset="0"/>
                <a:cs typeface="Arial" panose="020B0604020202020204" pitchFamily="34" charset="0"/>
              </a:rPr>
            </a:br>
            <a:r>
              <a:rPr lang="en-US" dirty="0">
                <a:solidFill>
                  <a:srgbClr val="FFFF00"/>
                </a:solidFill>
                <a:latin typeface="Arial" panose="020B0604020202020204" pitchFamily="34" charset="0"/>
                <a:cs typeface="Arial" panose="020B0604020202020204" pitchFamily="34" charset="0"/>
              </a:rPr>
              <a:t>Flood Study</a:t>
            </a:r>
          </a:p>
        </p:txBody>
      </p:sp>
      <p:sp>
        <p:nvSpPr>
          <p:cNvPr id="3" name="Subtitle 2">
            <a:extLst>
              <a:ext uri="{FF2B5EF4-FFF2-40B4-BE49-F238E27FC236}">
                <a16:creationId xmlns:a16="http://schemas.microsoft.com/office/drawing/2014/main" id="{8EA34E3B-7C0A-47EE-8061-26CD90977FC7}"/>
              </a:ext>
            </a:extLst>
          </p:cNvPr>
          <p:cNvSpPr>
            <a:spLocks noGrp="1"/>
          </p:cNvSpPr>
          <p:nvPr>
            <p:ph type="subTitle" idx="1"/>
          </p:nvPr>
        </p:nvSpPr>
        <p:spPr/>
        <p:txBody>
          <a:bodyPr/>
          <a:lstStyle/>
          <a:p>
            <a:r>
              <a:rPr lang="en-US" dirty="0"/>
              <a:t>Prepared for Redevelopment Authority City of Uniontown</a:t>
            </a:r>
          </a:p>
        </p:txBody>
      </p:sp>
    </p:spTree>
    <p:extLst>
      <p:ext uri="{BB962C8B-B14F-4D97-AF65-F5344CB8AC3E}">
        <p14:creationId xmlns:p14="http://schemas.microsoft.com/office/powerpoint/2010/main" val="2688517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505349-F124-4C5D-B49D-BA158BA3AFDA}"/>
              </a:ext>
            </a:extLst>
          </p:cNvPr>
          <p:cNvSpPr txBox="1"/>
          <p:nvPr/>
        </p:nvSpPr>
        <p:spPr>
          <a:xfrm>
            <a:off x="1222310" y="1296955"/>
            <a:ext cx="8126963" cy="3970318"/>
          </a:xfrm>
          <a:prstGeom prst="rect">
            <a:avLst/>
          </a:prstGeom>
          <a:noFill/>
        </p:spPr>
        <p:txBody>
          <a:bodyPr wrap="square" rtlCol="0">
            <a:spAutoFit/>
          </a:bodyPr>
          <a:lstStyle/>
          <a:p>
            <a:r>
              <a:rPr lang="en-US" dirty="0"/>
              <a:t>LIDAR is the acronym for </a:t>
            </a:r>
            <a:r>
              <a:rPr lang="en-US" dirty="0" err="1"/>
              <a:t>LIght</a:t>
            </a:r>
            <a:r>
              <a:rPr lang="en-US" dirty="0"/>
              <a:t> Detection And Ranging", or for "Laser Imaging, Detection and Ranging</a:t>
            </a:r>
          </a:p>
          <a:p>
            <a:endParaRPr lang="en-US" dirty="0"/>
          </a:p>
          <a:p>
            <a:r>
              <a:rPr lang="en-US" dirty="0"/>
              <a:t>One of its limitations is that it does not “see” below the water surface. As a result, elevation data within the channel may not be a true representation of the physical conditions. </a:t>
            </a:r>
          </a:p>
          <a:p>
            <a:endParaRPr lang="en-US" dirty="0"/>
          </a:p>
          <a:p>
            <a:r>
              <a:rPr lang="en-US" dirty="0"/>
              <a:t>In many cases it is sufficient to use the “raw” data and remain within the statistical accuracy of a HEC-RAS model.</a:t>
            </a:r>
          </a:p>
          <a:p>
            <a:endParaRPr lang="en-US" dirty="0"/>
          </a:p>
          <a:p>
            <a:r>
              <a:rPr lang="en-US" dirty="0"/>
              <a:t>For our study, field survey of the channel was performed and transposed into the digital model.</a:t>
            </a:r>
          </a:p>
          <a:p>
            <a:endParaRPr lang="en-US" dirty="0"/>
          </a:p>
          <a:p>
            <a:endParaRPr lang="en-US" dirty="0"/>
          </a:p>
        </p:txBody>
      </p:sp>
    </p:spTree>
    <p:extLst>
      <p:ext uri="{BB962C8B-B14F-4D97-AF65-F5344CB8AC3E}">
        <p14:creationId xmlns:p14="http://schemas.microsoft.com/office/powerpoint/2010/main" val="376418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365F-EC3A-44AB-9AF2-B153E2E0F671}"/>
              </a:ext>
            </a:extLst>
          </p:cNvPr>
          <p:cNvSpPr>
            <a:spLocks noGrp="1"/>
          </p:cNvSpPr>
          <p:nvPr>
            <p:ph type="title"/>
          </p:nvPr>
        </p:nvSpPr>
        <p:spPr/>
        <p:txBody>
          <a:bodyPr/>
          <a:lstStyle/>
          <a:p>
            <a:r>
              <a:rPr lang="en-US" dirty="0"/>
              <a:t>General Cross Section modified with Field Survey</a:t>
            </a:r>
          </a:p>
        </p:txBody>
      </p:sp>
      <p:pic>
        <p:nvPicPr>
          <p:cNvPr id="10" name="Picture Placeholder 9">
            <a:extLst>
              <a:ext uri="{FF2B5EF4-FFF2-40B4-BE49-F238E27FC236}">
                <a16:creationId xmlns:a16="http://schemas.microsoft.com/office/drawing/2014/main" id="{73830A3A-CA6D-434F-B8ED-A31CA84CCD9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675520" y="148517"/>
            <a:ext cx="7337852" cy="4652070"/>
          </a:xfrm>
        </p:spPr>
      </p:pic>
      <p:sp>
        <p:nvSpPr>
          <p:cNvPr id="4" name="Text Placeholder 3">
            <a:extLst>
              <a:ext uri="{FF2B5EF4-FFF2-40B4-BE49-F238E27FC236}">
                <a16:creationId xmlns:a16="http://schemas.microsoft.com/office/drawing/2014/main" id="{8FBC5F9C-8545-41EE-A005-57AE2E9413D9}"/>
              </a:ext>
            </a:extLst>
          </p:cNvPr>
          <p:cNvSpPr>
            <a:spLocks noGrp="1"/>
          </p:cNvSpPr>
          <p:nvPr>
            <p:ph type="body" sz="half" idx="2"/>
          </p:nvPr>
        </p:nvSpPr>
        <p:spPr/>
        <p:txBody>
          <a:bodyPr>
            <a:normAutofit/>
          </a:bodyPr>
          <a:lstStyle/>
          <a:p>
            <a:r>
              <a:rPr lang="en-US" dirty="0"/>
              <a:t>Elevation points within the floodplain are unchanged however, the channel width and depth are adjusted to reflect field survey data. Note Blocked Out Area is an “Obstruction” manually entered into the cross section data.</a:t>
            </a:r>
          </a:p>
        </p:txBody>
      </p:sp>
    </p:spTree>
    <p:extLst>
      <p:ext uri="{BB962C8B-B14F-4D97-AF65-F5344CB8AC3E}">
        <p14:creationId xmlns:p14="http://schemas.microsoft.com/office/powerpoint/2010/main" val="27526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032DF-BE38-4F98-B82A-B9F8E34BBB34}"/>
              </a:ext>
            </a:extLst>
          </p:cNvPr>
          <p:cNvSpPr>
            <a:spLocks noGrp="1"/>
          </p:cNvSpPr>
          <p:nvPr>
            <p:ph type="title"/>
          </p:nvPr>
        </p:nvSpPr>
        <p:spPr/>
        <p:txBody>
          <a:bodyPr/>
          <a:lstStyle/>
          <a:p>
            <a:r>
              <a:rPr lang="en-US" dirty="0"/>
              <a:t>Existing Bridges / Culverts and Buildings</a:t>
            </a:r>
          </a:p>
        </p:txBody>
      </p:sp>
      <p:sp>
        <p:nvSpPr>
          <p:cNvPr id="6" name="TextBox 5">
            <a:extLst>
              <a:ext uri="{FF2B5EF4-FFF2-40B4-BE49-F238E27FC236}">
                <a16:creationId xmlns:a16="http://schemas.microsoft.com/office/drawing/2014/main" id="{201503F2-3F0D-4A97-AAA3-9E12C12F467A}"/>
              </a:ext>
            </a:extLst>
          </p:cNvPr>
          <p:cNvSpPr txBox="1"/>
          <p:nvPr/>
        </p:nvSpPr>
        <p:spPr>
          <a:xfrm>
            <a:off x="830424" y="2491273"/>
            <a:ext cx="8621486" cy="2308324"/>
          </a:xfrm>
          <a:prstGeom prst="rect">
            <a:avLst/>
          </a:prstGeom>
          <a:noFill/>
        </p:spPr>
        <p:txBody>
          <a:bodyPr wrap="square" rtlCol="0">
            <a:spAutoFit/>
          </a:bodyPr>
          <a:lstStyle/>
          <a:p>
            <a:r>
              <a:rPr lang="en-US" dirty="0"/>
              <a:t>To complete the model:</a:t>
            </a:r>
          </a:p>
          <a:p>
            <a:endParaRPr lang="en-US" dirty="0"/>
          </a:p>
          <a:p>
            <a:pPr marL="285750" indent="-285750">
              <a:buFont typeface="Arial" panose="020B0604020202020204" pitchFamily="34" charset="0"/>
              <a:buChar char="•"/>
            </a:pPr>
            <a:r>
              <a:rPr lang="en-US" dirty="0"/>
              <a:t>Field Survey of Bridge Decks and Hydraulic Openings</a:t>
            </a:r>
          </a:p>
          <a:p>
            <a:pPr marL="285750" indent="-285750">
              <a:buFont typeface="Arial" panose="020B0604020202020204" pitchFamily="34" charset="0"/>
              <a:buChar char="•"/>
            </a:pPr>
            <a:r>
              <a:rPr lang="en-US" dirty="0"/>
              <a:t>Determination of Manning's N- Values for floodplain cover</a:t>
            </a:r>
          </a:p>
          <a:p>
            <a:pPr marL="285750" indent="-285750">
              <a:buFont typeface="Arial" panose="020B0604020202020204" pitchFamily="34" charset="0"/>
              <a:buChar char="•"/>
            </a:pPr>
            <a:r>
              <a:rPr lang="en-US" dirty="0"/>
              <a:t>Adding in the “little details” to reflect real world conditions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67968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0B2300-34CF-44BA-B104-5972C305EDEA}"/>
              </a:ext>
            </a:extLst>
          </p:cNvPr>
          <p:cNvSpPr>
            <a:spLocks noGrp="1"/>
          </p:cNvSpPr>
          <p:nvPr>
            <p:ph type="title"/>
          </p:nvPr>
        </p:nvSpPr>
        <p:spPr/>
        <p:txBody>
          <a:bodyPr>
            <a:normAutofit/>
          </a:bodyPr>
          <a:lstStyle/>
          <a:p>
            <a:r>
              <a:rPr lang="en-US" dirty="0"/>
              <a:t>Typical Section Upstream and Downstream of a bridge</a:t>
            </a:r>
          </a:p>
        </p:txBody>
      </p:sp>
      <p:pic>
        <p:nvPicPr>
          <p:cNvPr id="7" name="Picture Placeholder 6">
            <a:extLst>
              <a:ext uri="{FF2B5EF4-FFF2-40B4-BE49-F238E27FC236}">
                <a16:creationId xmlns:a16="http://schemas.microsoft.com/office/drawing/2014/main" id="{96418499-F4EB-467B-96E9-B678A0660F7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948473" y="37049"/>
            <a:ext cx="4516017" cy="4536804"/>
          </a:xfrm>
        </p:spPr>
      </p:pic>
      <p:sp>
        <p:nvSpPr>
          <p:cNvPr id="5" name="Text Placeholder 4">
            <a:extLst>
              <a:ext uri="{FF2B5EF4-FFF2-40B4-BE49-F238E27FC236}">
                <a16:creationId xmlns:a16="http://schemas.microsoft.com/office/drawing/2014/main" id="{A9A25017-6D26-4602-8F4F-6641944CA171}"/>
              </a:ext>
            </a:extLst>
          </p:cNvPr>
          <p:cNvSpPr>
            <a:spLocks noGrp="1"/>
          </p:cNvSpPr>
          <p:nvPr>
            <p:ph type="body" sz="half" idx="2"/>
          </p:nvPr>
        </p:nvSpPr>
        <p:spPr/>
        <p:txBody>
          <a:bodyPr/>
          <a:lstStyle/>
          <a:p>
            <a:r>
              <a:rPr lang="en-US" dirty="0"/>
              <a:t>Using Field Survey Data, the various bridges alone Coal Lick Run and Redstone Creek are entered into the model.</a:t>
            </a:r>
          </a:p>
        </p:txBody>
      </p:sp>
    </p:spTree>
    <p:extLst>
      <p:ext uri="{BB962C8B-B14F-4D97-AF65-F5344CB8AC3E}">
        <p14:creationId xmlns:p14="http://schemas.microsoft.com/office/powerpoint/2010/main" val="89179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60B0D4-C61F-465F-B1AE-00F9E5AEE181}"/>
              </a:ext>
            </a:extLst>
          </p:cNvPr>
          <p:cNvSpPr>
            <a:spLocks noGrp="1"/>
          </p:cNvSpPr>
          <p:nvPr>
            <p:ph type="title"/>
          </p:nvPr>
        </p:nvSpPr>
        <p:spPr/>
        <p:txBody>
          <a:bodyPr/>
          <a:lstStyle/>
          <a:p>
            <a:r>
              <a:rPr lang="en-US" dirty="0"/>
              <a:t>OBTAINING Flow Data</a:t>
            </a:r>
          </a:p>
        </p:txBody>
      </p:sp>
      <p:sp>
        <p:nvSpPr>
          <p:cNvPr id="6" name="TextBox 5">
            <a:extLst>
              <a:ext uri="{FF2B5EF4-FFF2-40B4-BE49-F238E27FC236}">
                <a16:creationId xmlns:a16="http://schemas.microsoft.com/office/drawing/2014/main" id="{EE0E7765-4712-4AED-BD66-6B7E548D98E3}"/>
              </a:ext>
            </a:extLst>
          </p:cNvPr>
          <p:cNvSpPr txBox="1"/>
          <p:nvPr/>
        </p:nvSpPr>
        <p:spPr>
          <a:xfrm>
            <a:off x="1451579" y="2397967"/>
            <a:ext cx="8196274" cy="646331"/>
          </a:xfrm>
          <a:prstGeom prst="rect">
            <a:avLst/>
          </a:prstGeom>
          <a:noFill/>
        </p:spPr>
        <p:txBody>
          <a:bodyPr wrap="square" rtlCol="0">
            <a:spAutoFit/>
          </a:bodyPr>
          <a:lstStyle/>
          <a:p>
            <a:r>
              <a:rPr lang="en-US" dirty="0"/>
              <a:t>Flow data for this study was obtained from PA StreamStats – a DEP approved source.</a:t>
            </a:r>
          </a:p>
          <a:p>
            <a:r>
              <a:rPr lang="en-US" dirty="0"/>
              <a:t>Flow Data was also reviewed from existing FEMA Flood mapping for comparison. </a:t>
            </a:r>
          </a:p>
        </p:txBody>
      </p:sp>
    </p:spTree>
    <p:extLst>
      <p:ext uri="{BB962C8B-B14F-4D97-AF65-F5344CB8AC3E}">
        <p14:creationId xmlns:p14="http://schemas.microsoft.com/office/powerpoint/2010/main" val="96066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99CFF-CD9D-4120-9748-6D17976D5F9B}"/>
              </a:ext>
            </a:extLst>
          </p:cNvPr>
          <p:cNvSpPr>
            <a:spLocks noGrp="1"/>
          </p:cNvSpPr>
          <p:nvPr>
            <p:ph type="title"/>
          </p:nvPr>
        </p:nvSpPr>
        <p:spPr/>
        <p:txBody>
          <a:bodyPr/>
          <a:lstStyle/>
          <a:p>
            <a:r>
              <a:rPr lang="en-US" dirty="0"/>
              <a:t>PA Streamstats flow data</a:t>
            </a:r>
          </a:p>
        </p:txBody>
      </p:sp>
      <p:sp>
        <p:nvSpPr>
          <p:cNvPr id="3" name="TextBox 2">
            <a:extLst>
              <a:ext uri="{FF2B5EF4-FFF2-40B4-BE49-F238E27FC236}">
                <a16:creationId xmlns:a16="http://schemas.microsoft.com/office/drawing/2014/main" id="{3D851001-EC27-49FE-B656-74FD1188C2C1}"/>
              </a:ext>
            </a:extLst>
          </p:cNvPr>
          <p:cNvSpPr txBox="1"/>
          <p:nvPr/>
        </p:nvSpPr>
        <p:spPr>
          <a:xfrm>
            <a:off x="1451579" y="2313992"/>
            <a:ext cx="6358143" cy="2585323"/>
          </a:xfrm>
          <a:prstGeom prst="rect">
            <a:avLst/>
          </a:prstGeom>
          <a:noFill/>
        </p:spPr>
        <p:txBody>
          <a:bodyPr wrap="square" rtlCol="0">
            <a:spAutoFit/>
          </a:bodyPr>
          <a:lstStyle/>
          <a:p>
            <a:r>
              <a:rPr lang="en-US" dirty="0"/>
              <a:t>Flow data for this study included:</a:t>
            </a:r>
          </a:p>
          <a:p>
            <a:endParaRPr lang="en-US" dirty="0"/>
          </a:p>
          <a:p>
            <a:r>
              <a:rPr lang="en-US" dirty="0"/>
              <a:t>2-Year Reoccurrence Interval</a:t>
            </a:r>
          </a:p>
          <a:p>
            <a:r>
              <a:rPr lang="en-US" dirty="0"/>
              <a:t>5-Year Reoccurrence Interval</a:t>
            </a:r>
          </a:p>
          <a:p>
            <a:r>
              <a:rPr lang="en-US" dirty="0"/>
              <a:t>10-Year Reoccurrence Interval</a:t>
            </a:r>
          </a:p>
          <a:p>
            <a:r>
              <a:rPr lang="en-US" dirty="0"/>
              <a:t>50-Year Reoccurrence Interval</a:t>
            </a:r>
          </a:p>
          <a:p>
            <a:r>
              <a:rPr lang="en-US" dirty="0"/>
              <a:t>100-Year Reoccurrence Interval</a:t>
            </a:r>
          </a:p>
          <a:p>
            <a:r>
              <a:rPr lang="en-US" dirty="0"/>
              <a:t>500-Year Reoccurrence Interval</a:t>
            </a:r>
          </a:p>
          <a:p>
            <a:r>
              <a:rPr lang="en-US" dirty="0"/>
              <a:t>Bank-Full Flow / Average Normal Flow </a:t>
            </a:r>
          </a:p>
        </p:txBody>
      </p:sp>
    </p:spTree>
    <p:extLst>
      <p:ext uri="{BB962C8B-B14F-4D97-AF65-F5344CB8AC3E}">
        <p14:creationId xmlns:p14="http://schemas.microsoft.com/office/powerpoint/2010/main" val="1948976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03CC-A3E7-406A-890B-6F2D6AD98827}"/>
              </a:ext>
            </a:extLst>
          </p:cNvPr>
          <p:cNvSpPr>
            <a:spLocks noGrp="1"/>
          </p:cNvSpPr>
          <p:nvPr>
            <p:ph type="title"/>
          </p:nvPr>
        </p:nvSpPr>
        <p:spPr/>
        <p:txBody>
          <a:bodyPr>
            <a:normAutofit/>
          </a:bodyPr>
          <a:lstStyle/>
          <a:p>
            <a:pPr algn="ctr"/>
            <a:r>
              <a:rPr lang="en-US" dirty="0"/>
              <a:t>Streamstats mapping of streams contributary to study area</a:t>
            </a:r>
          </a:p>
        </p:txBody>
      </p:sp>
      <p:pic>
        <p:nvPicPr>
          <p:cNvPr id="5" name="Content Placeholder 4">
            <a:extLst>
              <a:ext uri="{FF2B5EF4-FFF2-40B4-BE49-F238E27FC236}">
                <a16:creationId xmlns:a16="http://schemas.microsoft.com/office/drawing/2014/main" id="{2810679B-DE94-47DD-887F-0049799DBC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3611" y="2052638"/>
            <a:ext cx="7786553" cy="4195762"/>
          </a:xfrm>
        </p:spPr>
      </p:pic>
    </p:spTree>
    <p:extLst>
      <p:ext uri="{BB962C8B-B14F-4D97-AF65-F5344CB8AC3E}">
        <p14:creationId xmlns:p14="http://schemas.microsoft.com/office/powerpoint/2010/main" val="87010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A5F58-9B60-4FB0-AEB4-52305EF5C8B7}"/>
              </a:ext>
            </a:extLst>
          </p:cNvPr>
          <p:cNvSpPr>
            <a:spLocks noGrp="1"/>
          </p:cNvSpPr>
          <p:nvPr>
            <p:ph type="title"/>
          </p:nvPr>
        </p:nvSpPr>
        <p:spPr/>
        <p:txBody>
          <a:bodyPr/>
          <a:lstStyle/>
          <a:p>
            <a:r>
              <a:rPr lang="en-US" dirty="0"/>
              <a:t>Sample of PA Streamstats data</a:t>
            </a:r>
          </a:p>
        </p:txBody>
      </p:sp>
      <p:pic>
        <p:nvPicPr>
          <p:cNvPr id="5" name="Content Placeholder 4">
            <a:extLst>
              <a:ext uri="{FF2B5EF4-FFF2-40B4-BE49-F238E27FC236}">
                <a16:creationId xmlns:a16="http://schemas.microsoft.com/office/drawing/2014/main" id="{EB455D7B-2B78-4B69-B2B9-02008BA682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111" y="2052638"/>
            <a:ext cx="8693553" cy="4195762"/>
          </a:xfrm>
        </p:spPr>
      </p:pic>
    </p:spTree>
    <p:extLst>
      <p:ext uri="{BB962C8B-B14F-4D97-AF65-F5344CB8AC3E}">
        <p14:creationId xmlns:p14="http://schemas.microsoft.com/office/powerpoint/2010/main" val="293189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1B29-DAD4-41C5-8C82-5177EBC3AFB7}"/>
              </a:ext>
            </a:extLst>
          </p:cNvPr>
          <p:cNvSpPr>
            <a:spLocks noGrp="1"/>
          </p:cNvSpPr>
          <p:nvPr>
            <p:ph type="title"/>
          </p:nvPr>
        </p:nvSpPr>
        <p:spPr/>
        <p:txBody>
          <a:bodyPr/>
          <a:lstStyle/>
          <a:p>
            <a:r>
              <a:rPr lang="en-US" dirty="0"/>
              <a:t>Sample of Pa StreamStats data</a:t>
            </a:r>
          </a:p>
        </p:txBody>
      </p:sp>
      <p:pic>
        <p:nvPicPr>
          <p:cNvPr id="5" name="Content Placeholder 4">
            <a:extLst>
              <a:ext uri="{FF2B5EF4-FFF2-40B4-BE49-F238E27FC236}">
                <a16:creationId xmlns:a16="http://schemas.microsoft.com/office/drawing/2014/main" id="{9156606F-CDB6-4489-B1C8-1C0993C4F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4522" y="2052638"/>
            <a:ext cx="8344731" cy="4195762"/>
          </a:xfrm>
        </p:spPr>
      </p:pic>
    </p:spTree>
    <p:extLst>
      <p:ext uri="{BB962C8B-B14F-4D97-AF65-F5344CB8AC3E}">
        <p14:creationId xmlns:p14="http://schemas.microsoft.com/office/powerpoint/2010/main" val="4234147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319F-9442-48E5-9237-92948D2D002A}"/>
              </a:ext>
            </a:extLst>
          </p:cNvPr>
          <p:cNvSpPr>
            <a:spLocks noGrp="1"/>
          </p:cNvSpPr>
          <p:nvPr>
            <p:ph type="title"/>
          </p:nvPr>
        </p:nvSpPr>
        <p:spPr/>
        <p:txBody>
          <a:bodyPr/>
          <a:lstStyle/>
          <a:p>
            <a:r>
              <a:rPr lang="en-US" dirty="0"/>
              <a:t>Contributary watershed for upper coal lick run section</a:t>
            </a:r>
          </a:p>
        </p:txBody>
      </p:sp>
      <p:pic>
        <p:nvPicPr>
          <p:cNvPr id="5" name="Content Placeholder 4">
            <a:extLst>
              <a:ext uri="{FF2B5EF4-FFF2-40B4-BE49-F238E27FC236}">
                <a16:creationId xmlns:a16="http://schemas.microsoft.com/office/drawing/2014/main" id="{BB191862-25C3-43C2-84A6-5A5960153B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4041" y="2052638"/>
            <a:ext cx="5825694" cy="4195762"/>
          </a:xfrm>
        </p:spPr>
      </p:pic>
    </p:spTree>
    <p:extLst>
      <p:ext uri="{BB962C8B-B14F-4D97-AF65-F5344CB8AC3E}">
        <p14:creationId xmlns:p14="http://schemas.microsoft.com/office/powerpoint/2010/main" val="212457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D3346-58F5-4C1F-9A3C-AAA838111271}"/>
              </a:ext>
            </a:extLst>
          </p:cNvPr>
          <p:cNvSpPr>
            <a:spLocks noGrp="1"/>
          </p:cNvSpPr>
          <p:nvPr>
            <p:ph type="title"/>
          </p:nvPr>
        </p:nvSpPr>
        <p:spPr/>
        <p:txBody>
          <a:bodyPr/>
          <a:lstStyle/>
          <a:p>
            <a:pPr algn="ctr"/>
            <a:r>
              <a:rPr lang="en-US" dirty="0"/>
              <a:t>What is HEC-RAS</a:t>
            </a:r>
          </a:p>
        </p:txBody>
      </p:sp>
      <p:sp>
        <p:nvSpPr>
          <p:cNvPr id="5" name="TextBox 4">
            <a:extLst>
              <a:ext uri="{FF2B5EF4-FFF2-40B4-BE49-F238E27FC236}">
                <a16:creationId xmlns:a16="http://schemas.microsoft.com/office/drawing/2014/main" id="{05FFA754-1D8E-4C3C-BF06-733B63749F27}"/>
              </a:ext>
            </a:extLst>
          </p:cNvPr>
          <p:cNvSpPr txBox="1"/>
          <p:nvPr/>
        </p:nvSpPr>
        <p:spPr>
          <a:xfrm>
            <a:off x="1484851" y="1963024"/>
            <a:ext cx="8967832" cy="3139321"/>
          </a:xfrm>
          <a:prstGeom prst="rect">
            <a:avLst/>
          </a:prstGeom>
          <a:noFill/>
        </p:spPr>
        <p:txBody>
          <a:bodyPr wrap="square" rtlCol="0">
            <a:spAutoFit/>
          </a:bodyPr>
          <a:lstStyle/>
          <a:p>
            <a:endParaRPr lang="en-US" dirty="0"/>
          </a:p>
          <a:p>
            <a:endParaRPr lang="en-US" dirty="0"/>
          </a:p>
          <a:p>
            <a:r>
              <a:rPr lang="en-US" dirty="0"/>
              <a:t>The acronym stands for </a:t>
            </a:r>
            <a:r>
              <a:rPr lang="en-US" b="1" dirty="0">
                <a:solidFill>
                  <a:srgbClr val="FF0000"/>
                </a:solidFill>
              </a:rPr>
              <a:t>H</a:t>
            </a:r>
            <a:r>
              <a:rPr lang="en-US" dirty="0"/>
              <a:t>ydraulic </a:t>
            </a:r>
            <a:r>
              <a:rPr lang="en-US" b="1" dirty="0">
                <a:solidFill>
                  <a:srgbClr val="FF0000"/>
                </a:solidFill>
              </a:rPr>
              <a:t>E</a:t>
            </a:r>
            <a:r>
              <a:rPr lang="en-US" dirty="0"/>
              <a:t>ngineering </a:t>
            </a:r>
            <a:r>
              <a:rPr lang="en-US" b="1" dirty="0">
                <a:solidFill>
                  <a:srgbClr val="FF0000"/>
                </a:solidFill>
              </a:rPr>
              <a:t>C</a:t>
            </a:r>
            <a:r>
              <a:rPr lang="en-US" dirty="0"/>
              <a:t>enter – </a:t>
            </a:r>
            <a:r>
              <a:rPr lang="en-US" b="1" dirty="0">
                <a:solidFill>
                  <a:srgbClr val="FF0000"/>
                </a:solidFill>
              </a:rPr>
              <a:t>R</a:t>
            </a:r>
            <a:r>
              <a:rPr lang="en-US" dirty="0"/>
              <a:t>iver </a:t>
            </a:r>
            <a:r>
              <a:rPr lang="en-US" b="1" dirty="0">
                <a:solidFill>
                  <a:srgbClr val="FF0000"/>
                </a:solidFill>
              </a:rPr>
              <a:t>A</a:t>
            </a:r>
            <a:r>
              <a:rPr lang="en-US" dirty="0"/>
              <a:t>nalysis </a:t>
            </a:r>
            <a:r>
              <a:rPr lang="en-US" b="1" dirty="0">
                <a:solidFill>
                  <a:srgbClr val="FF0000"/>
                </a:solidFill>
              </a:rPr>
              <a:t>S</a:t>
            </a:r>
            <a:r>
              <a:rPr lang="en-US" dirty="0"/>
              <a:t>ystem</a:t>
            </a:r>
          </a:p>
          <a:p>
            <a:endParaRPr lang="en-US" dirty="0"/>
          </a:p>
          <a:p>
            <a:r>
              <a:rPr lang="en-US" dirty="0"/>
              <a:t>HEC-RAS Version 5.0.7 was released March 2019 by the USACOE </a:t>
            </a:r>
          </a:p>
          <a:p>
            <a:endParaRPr lang="en-US" dirty="0"/>
          </a:p>
          <a:p>
            <a:r>
              <a:rPr lang="en-US" dirty="0"/>
              <a:t>HEC-RAS offers both One-Dimensional and Two-Dimensional analysis</a:t>
            </a:r>
          </a:p>
          <a:p>
            <a:endParaRPr lang="en-US" dirty="0"/>
          </a:p>
          <a:p>
            <a:r>
              <a:rPr lang="en-US" b="1" dirty="0">
                <a:solidFill>
                  <a:srgbClr val="00B0F0"/>
                </a:solidFill>
              </a:rPr>
              <a:t>For the Uniontown Flood Study a One-Dimensional Analysis is used.</a:t>
            </a:r>
          </a:p>
          <a:p>
            <a:endParaRPr lang="en-US" b="1" dirty="0">
              <a:solidFill>
                <a:srgbClr val="00B0F0"/>
              </a:solidFill>
            </a:endParaRPr>
          </a:p>
          <a:p>
            <a:r>
              <a:rPr lang="en-US" b="1" dirty="0">
                <a:solidFill>
                  <a:srgbClr val="00B0F0"/>
                </a:solidFill>
              </a:rPr>
              <a:t>A Two-Dimensional Analysis can be made available. </a:t>
            </a:r>
          </a:p>
        </p:txBody>
      </p:sp>
    </p:spTree>
    <p:extLst>
      <p:ext uri="{BB962C8B-B14F-4D97-AF65-F5344CB8AC3E}">
        <p14:creationId xmlns:p14="http://schemas.microsoft.com/office/powerpoint/2010/main" val="3573949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F8DB-35C8-4919-9EFF-13F08648320C}"/>
              </a:ext>
            </a:extLst>
          </p:cNvPr>
          <p:cNvSpPr>
            <a:spLocks noGrp="1"/>
          </p:cNvSpPr>
          <p:nvPr>
            <p:ph type="title"/>
          </p:nvPr>
        </p:nvSpPr>
        <p:spPr/>
        <p:txBody>
          <a:bodyPr/>
          <a:lstStyle/>
          <a:p>
            <a:r>
              <a:rPr lang="en-US" dirty="0"/>
              <a:t>Redstone Creek Watershed</a:t>
            </a:r>
          </a:p>
        </p:txBody>
      </p:sp>
      <p:pic>
        <p:nvPicPr>
          <p:cNvPr id="5" name="Content Placeholder 4">
            <a:extLst>
              <a:ext uri="{FF2B5EF4-FFF2-40B4-BE49-F238E27FC236}">
                <a16:creationId xmlns:a16="http://schemas.microsoft.com/office/drawing/2014/main" id="{95995D10-8833-4A23-98B8-50F2D5A754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8621" y="2052638"/>
            <a:ext cx="5416533" cy="4195762"/>
          </a:xfrm>
        </p:spPr>
      </p:pic>
    </p:spTree>
    <p:extLst>
      <p:ext uri="{BB962C8B-B14F-4D97-AF65-F5344CB8AC3E}">
        <p14:creationId xmlns:p14="http://schemas.microsoft.com/office/powerpoint/2010/main" val="526564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1DA6-E3BD-4C19-AB1A-8D4003D5A686}"/>
              </a:ext>
            </a:extLst>
          </p:cNvPr>
          <p:cNvSpPr>
            <a:spLocks noGrp="1"/>
          </p:cNvSpPr>
          <p:nvPr>
            <p:ph type="title"/>
          </p:nvPr>
        </p:nvSpPr>
        <p:spPr/>
        <p:txBody>
          <a:bodyPr/>
          <a:lstStyle/>
          <a:p>
            <a:r>
              <a:rPr lang="en-US" dirty="0"/>
              <a:t>Combined Watersheds</a:t>
            </a:r>
          </a:p>
        </p:txBody>
      </p:sp>
      <p:pic>
        <p:nvPicPr>
          <p:cNvPr id="5" name="Content Placeholder 4">
            <a:extLst>
              <a:ext uri="{FF2B5EF4-FFF2-40B4-BE49-F238E27FC236}">
                <a16:creationId xmlns:a16="http://schemas.microsoft.com/office/drawing/2014/main" id="{E182B202-8B2C-41C8-99AA-E8908031C9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8474" y="1263200"/>
            <a:ext cx="6626114" cy="4985200"/>
          </a:xfrm>
        </p:spPr>
      </p:pic>
    </p:spTree>
    <p:extLst>
      <p:ext uri="{BB962C8B-B14F-4D97-AF65-F5344CB8AC3E}">
        <p14:creationId xmlns:p14="http://schemas.microsoft.com/office/powerpoint/2010/main" val="3351682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1D81-14F7-47B8-9BF6-DFCCD355E8E6}"/>
              </a:ext>
            </a:extLst>
          </p:cNvPr>
          <p:cNvSpPr>
            <a:spLocks noGrp="1"/>
          </p:cNvSpPr>
          <p:nvPr>
            <p:ph type="title"/>
          </p:nvPr>
        </p:nvSpPr>
        <p:spPr/>
        <p:txBody>
          <a:bodyPr/>
          <a:lstStyle/>
          <a:p>
            <a:r>
              <a:rPr lang="en-US" dirty="0"/>
              <a:t>Basin statistics</a:t>
            </a:r>
          </a:p>
        </p:txBody>
      </p:sp>
      <p:pic>
        <p:nvPicPr>
          <p:cNvPr id="5" name="Content Placeholder 4">
            <a:extLst>
              <a:ext uri="{FF2B5EF4-FFF2-40B4-BE49-F238E27FC236}">
                <a16:creationId xmlns:a16="http://schemas.microsoft.com/office/drawing/2014/main" id="{006D35C6-3B03-4F28-ABCD-DB3CC505C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1" y="1137598"/>
            <a:ext cx="7865706" cy="5110802"/>
          </a:xfrm>
        </p:spPr>
      </p:pic>
    </p:spTree>
    <p:extLst>
      <p:ext uri="{BB962C8B-B14F-4D97-AF65-F5344CB8AC3E}">
        <p14:creationId xmlns:p14="http://schemas.microsoft.com/office/powerpoint/2010/main" val="347598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738D8-47AE-45E7-B840-4FD5AFE603A7}"/>
              </a:ext>
            </a:extLst>
          </p:cNvPr>
          <p:cNvSpPr>
            <a:spLocks noGrp="1"/>
          </p:cNvSpPr>
          <p:nvPr>
            <p:ph type="title"/>
          </p:nvPr>
        </p:nvSpPr>
        <p:spPr/>
        <p:txBody>
          <a:bodyPr/>
          <a:lstStyle/>
          <a:p>
            <a:pPr algn="ctr"/>
            <a:r>
              <a:rPr lang="en-US" dirty="0"/>
              <a:t>Net Flow at Junction </a:t>
            </a:r>
            <a:br>
              <a:rPr lang="en-US" dirty="0"/>
            </a:br>
            <a:r>
              <a:rPr lang="en-US" dirty="0"/>
              <a:t>Coal Lick &amp; Redstone </a:t>
            </a:r>
          </a:p>
        </p:txBody>
      </p:sp>
      <p:pic>
        <p:nvPicPr>
          <p:cNvPr id="9" name="Content Placeholder 8">
            <a:extLst>
              <a:ext uri="{FF2B5EF4-FFF2-40B4-BE49-F238E27FC236}">
                <a16:creationId xmlns:a16="http://schemas.microsoft.com/office/drawing/2014/main" id="{6DB4C580-FBE1-4D81-A22F-590B335501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086" y="2052638"/>
            <a:ext cx="8537604" cy="4195762"/>
          </a:xfrm>
        </p:spPr>
      </p:pic>
    </p:spTree>
    <p:extLst>
      <p:ext uri="{BB962C8B-B14F-4D97-AF65-F5344CB8AC3E}">
        <p14:creationId xmlns:p14="http://schemas.microsoft.com/office/powerpoint/2010/main" val="107965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C191-629D-429C-9B64-73B27C60FA76}"/>
              </a:ext>
            </a:extLst>
          </p:cNvPr>
          <p:cNvSpPr>
            <a:spLocks noGrp="1"/>
          </p:cNvSpPr>
          <p:nvPr>
            <p:ph type="title"/>
          </p:nvPr>
        </p:nvSpPr>
        <p:spPr/>
        <p:txBody>
          <a:bodyPr/>
          <a:lstStyle/>
          <a:p>
            <a:pPr algn="ctr"/>
            <a:r>
              <a:rPr lang="en-US" dirty="0"/>
              <a:t>Preliminary Results mapping </a:t>
            </a:r>
            <a:br>
              <a:rPr lang="en-US" dirty="0"/>
            </a:br>
            <a:r>
              <a:rPr lang="en-US" dirty="0"/>
              <a:t>100-year floodplain</a:t>
            </a:r>
          </a:p>
        </p:txBody>
      </p:sp>
      <p:pic>
        <p:nvPicPr>
          <p:cNvPr id="5" name="Content Placeholder 4">
            <a:extLst>
              <a:ext uri="{FF2B5EF4-FFF2-40B4-BE49-F238E27FC236}">
                <a16:creationId xmlns:a16="http://schemas.microsoft.com/office/drawing/2014/main" id="{FF6783F6-81D8-433F-A83A-15FE6C0EB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0458" y="2052638"/>
            <a:ext cx="5032860" cy="4195762"/>
          </a:xfrm>
        </p:spPr>
      </p:pic>
    </p:spTree>
    <p:extLst>
      <p:ext uri="{BB962C8B-B14F-4D97-AF65-F5344CB8AC3E}">
        <p14:creationId xmlns:p14="http://schemas.microsoft.com/office/powerpoint/2010/main" val="299519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224391-02FE-4FEC-986A-A1000FBFD4B1}"/>
              </a:ext>
            </a:extLst>
          </p:cNvPr>
          <p:cNvSpPr>
            <a:spLocks noGrp="1"/>
          </p:cNvSpPr>
          <p:nvPr>
            <p:ph type="title"/>
          </p:nvPr>
        </p:nvSpPr>
        <p:spPr/>
        <p:txBody>
          <a:bodyPr/>
          <a:lstStyle/>
          <a:p>
            <a:r>
              <a:rPr lang="en-US" dirty="0"/>
              <a:t>Things to consider !!</a:t>
            </a:r>
          </a:p>
        </p:txBody>
      </p:sp>
      <p:sp>
        <p:nvSpPr>
          <p:cNvPr id="5" name="TextBox 4">
            <a:extLst>
              <a:ext uri="{FF2B5EF4-FFF2-40B4-BE49-F238E27FC236}">
                <a16:creationId xmlns:a16="http://schemas.microsoft.com/office/drawing/2014/main" id="{C30D9256-06CA-414E-A1EC-D26C0B204259}"/>
              </a:ext>
            </a:extLst>
          </p:cNvPr>
          <p:cNvSpPr txBox="1"/>
          <p:nvPr/>
        </p:nvSpPr>
        <p:spPr>
          <a:xfrm>
            <a:off x="774441" y="1950098"/>
            <a:ext cx="8845420" cy="4801314"/>
          </a:xfrm>
          <a:prstGeom prst="rect">
            <a:avLst/>
          </a:prstGeom>
          <a:noFill/>
        </p:spPr>
        <p:txBody>
          <a:bodyPr wrap="square" rtlCol="0">
            <a:spAutoFit/>
          </a:bodyPr>
          <a:lstStyle/>
          <a:p>
            <a:r>
              <a:rPr lang="en-US" dirty="0"/>
              <a:t>Changes have both positive and negative results!</a:t>
            </a:r>
          </a:p>
          <a:p>
            <a:endParaRPr lang="en-US" dirty="0"/>
          </a:p>
          <a:p>
            <a:r>
              <a:rPr lang="en-US" dirty="0"/>
              <a:t>Mitigation may be required “outside” the City of Uniontown boundaries!</a:t>
            </a:r>
          </a:p>
          <a:p>
            <a:endParaRPr lang="en-US" dirty="0"/>
          </a:p>
          <a:p>
            <a:r>
              <a:rPr lang="en-US" dirty="0"/>
              <a:t>Changes can result in adverse conditions both downstream and upstream (sediment transport, erosion, scour, flooding, etc.)</a:t>
            </a:r>
          </a:p>
          <a:p>
            <a:endParaRPr lang="en-US" dirty="0"/>
          </a:p>
          <a:p>
            <a:r>
              <a:rPr lang="en-US" dirty="0"/>
              <a:t>A regional Approach is the best approach. Coordination is mandatory to avoid litigation as a result of changes / modifications to existing conditions.</a:t>
            </a:r>
          </a:p>
          <a:p>
            <a:endParaRPr lang="en-US" dirty="0"/>
          </a:p>
          <a:p>
            <a:r>
              <a:rPr lang="en-US" dirty="0"/>
              <a:t>No model is perfect – but a good model is necessary</a:t>
            </a:r>
          </a:p>
          <a:p>
            <a:endParaRPr lang="en-US" dirty="0"/>
          </a:p>
          <a:p>
            <a:r>
              <a:rPr lang="en-US" dirty="0"/>
              <a:t>Maintenance is a necessary “never ending story”.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6547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02A1B3-BF0A-4F61-BECE-74E6584FF6E7}"/>
              </a:ext>
            </a:extLst>
          </p:cNvPr>
          <p:cNvSpPr>
            <a:spLocks noGrp="1"/>
          </p:cNvSpPr>
          <p:nvPr>
            <p:ph type="title"/>
          </p:nvPr>
        </p:nvSpPr>
        <p:spPr/>
        <p:txBody>
          <a:bodyPr/>
          <a:lstStyle/>
          <a:p>
            <a:r>
              <a:rPr lang="en-US" dirty="0"/>
              <a:t>The next steps</a:t>
            </a:r>
          </a:p>
        </p:txBody>
      </p:sp>
      <p:pic>
        <p:nvPicPr>
          <p:cNvPr id="8" name="Content Placeholder 7">
            <a:extLst>
              <a:ext uri="{FF2B5EF4-FFF2-40B4-BE49-F238E27FC236}">
                <a16:creationId xmlns:a16="http://schemas.microsoft.com/office/drawing/2014/main" id="{B6083ED3-F3C2-4079-A913-21BDB8A5A6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5" y="2052298"/>
            <a:ext cx="5195888" cy="3363003"/>
          </a:xfrm>
        </p:spPr>
      </p:pic>
      <p:sp>
        <p:nvSpPr>
          <p:cNvPr id="6" name="Text Placeholder 5">
            <a:extLst>
              <a:ext uri="{FF2B5EF4-FFF2-40B4-BE49-F238E27FC236}">
                <a16:creationId xmlns:a16="http://schemas.microsoft.com/office/drawing/2014/main" id="{DCC4E5E7-7D6A-496E-AEFE-781E3E630579}"/>
              </a:ext>
            </a:extLst>
          </p:cNvPr>
          <p:cNvSpPr>
            <a:spLocks noGrp="1"/>
          </p:cNvSpPr>
          <p:nvPr>
            <p:ph type="body" sz="half" idx="2"/>
          </p:nvPr>
        </p:nvSpPr>
        <p:spPr/>
        <p:txBody>
          <a:bodyPr/>
          <a:lstStyle/>
          <a:p>
            <a:r>
              <a:rPr lang="en-US" dirty="0"/>
              <a:t>Individual section studies</a:t>
            </a:r>
          </a:p>
          <a:p>
            <a:r>
              <a:rPr lang="en-US" dirty="0"/>
              <a:t>Review of obstructions</a:t>
            </a:r>
          </a:p>
          <a:p>
            <a:r>
              <a:rPr lang="en-US" dirty="0"/>
              <a:t>Development of mitigation measures</a:t>
            </a:r>
          </a:p>
          <a:p>
            <a:r>
              <a:rPr lang="en-US" dirty="0"/>
              <a:t>Planning &amp; Programming</a:t>
            </a:r>
          </a:p>
        </p:txBody>
      </p:sp>
    </p:spTree>
    <p:extLst>
      <p:ext uri="{BB962C8B-B14F-4D97-AF65-F5344CB8AC3E}">
        <p14:creationId xmlns:p14="http://schemas.microsoft.com/office/powerpoint/2010/main" val="279406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327CAB-4862-46E8-B71B-12DCB5A10619}"/>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47138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E775-2EE4-4C0A-8CED-D6CF00BDB07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HEC-RAS used for ?</a:t>
            </a:r>
          </a:p>
        </p:txBody>
      </p:sp>
      <p:sp>
        <p:nvSpPr>
          <p:cNvPr id="4" name="TextBox 3">
            <a:extLst>
              <a:ext uri="{FF2B5EF4-FFF2-40B4-BE49-F238E27FC236}">
                <a16:creationId xmlns:a16="http://schemas.microsoft.com/office/drawing/2014/main" id="{CC46BD03-2DAB-4737-BA66-9D06B6FC9952}"/>
              </a:ext>
            </a:extLst>
          </p:cNvPr>
          <p:cNvSpPr txBox="1"/>
          <p:nvPr/>
        </p:nvSpPr>
        <p:spPr>
          <a:xfrm>
            <a:off x="646111" y="1644242"/>
            <a:ext cx="6954315" cy="3139321"/>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Management of Navigable Rivers and Harbors</a:t>
            </a:r>
          </a:p>
          <a:p>
            <a:pPr marL="285750" indent="-285750">
              <a:buFont typeface="Arial" panose="020B0604020202020204" pitchFamily="34" charset="0"/>
              <a:buChar char="•"/>
            </a:pPr>
            <a:r>
              <a:rPr lang="en-US" dirty="0"/>
              <a:t>Design and Investigation of Dams, Reservoirs and Levees</a:t>
            </a:r>
          </a:p>
          <a:p>
            <a:pPr marL="285750" indent="-285750">
              <a:buFont typeface="Arial" panose="020B0604020202020204" pitchFamily="34" charset="0"/>
              <a:buChar char="•"/>
            </a:pPr>
            <a:r>
              <a:rPr lang="en-US" dirty="0"/>
              <a:t>Study and Development of Flood Insurance Maps</a:t>
            </a:r>
          </a:p>
          <a:p>
            <a:pPr marL="285750" indent="-285750">
              <a:buFont typeface="Arial" panose="020B0604020202020204" pitchFamily="34" charset="0"/>
              <a:buChar char="•"/>
            </a:pPr>
            <a:r>
              <a:rPr lang="en-US" dirty="0"/>
              <a:t>Evaluation of Floodplain Encroachments</a:t>
            </a:r>
          </a:p>
          <a:p>
            <a:pPr marL="285750" indent="-285750">
              <a:buFont typeface="Arial" panose="020B0604020202020204" pitchFamily="34" charset="0"/>
              <a:buChar char="•"/>
            </a:pPr>
            <a:r>
              <a:rPr lang="en-US" dirty="0"/>
              <a:t>Investigation of Channel Modifications</a:t>
            </a:r>
          </a:p>
          <a:p>
            <a:pPr marL="285750" indent="-285750">
              <a:buFont typeface="Arial" panose="020B0604020202020204" pitchFamily="34" charset="0"/>
              <a:buChar char="•"/>
            </a:pPr>
            <a:r>
              <a:rPr lang="en-US" dirty="0"/>
              <a:t>Sediment Transport and Run-Off studies</a:t>
            </a:r>
          </a:p>
          <a:p>
            <a:pPr marL="285750" indent="-285750">
              <a:buFont typeface="Arial" panose="020B0604020202020204" pitchFamily="34" charset="0"/>
              <a:buChar char="•"/>
            </a:pPr>
            <a:r>
              <a:rPr lang="en-US" dirty="0"/>
              <a:t>Emergency Action Planning</a:t>
            </a:r>
          </a:p>
          <a:p>
            <a:pPr marL="285750" indent="-285750">
              <a:buFont typeface="Arial" panose="020B0604020202020204" pitchFamily="34" charset="0"/>
              <a:buChar char="•"/>
            </a:pPr>
            <a:r>
              <a:rPr lang="en-US" dirty="0"/>
              <a:t>Municipal Planning &amp; Development Studies</a:t>
            </a:r>
          </a:p>
          <a:p>
            <a:pPr marL="285750" indent="-285750">
              <a:buFont typeface="Arial" panose="020B0604020202020204" pitchFamily="34" charset="0"/>
              <a:buChar char="•"/>
            </a:pPr>
            <a:r>
              <a:rPr lang="en-US" dirty="0"/>
              <a:t>Many other Engineering Uses</a:t>
            </a:r>
          </a:p>
        </p:txBody>
      </p:sp>
    </p:spTree>
    <p:extLst>
      <p:ext uri="{BB962C8B-B14F-4D97-AF65-F5344CB8AC3E}">
        <p14:creationId xmlns:p14="http://schemas.microsoft.com/office/powerpoint/2010/main" val="277743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0A1F5-99CD-47A3-8DD9-1B9C966A8F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does HEC-RAS work?</a:t>
            </a:r>
          </a:p>
        </p:txBody>
      </p:sp>
      <p:sp>
        <p:nvSpPr>
          <p:cNvPr id="3" name="TextBox 2">
            <a:extLst>
              <a:ext uri="{FF2B5EF4-FFF2-40B4-BE49-F238E27FC236}">
                <a16:creationId xmlns:a16="http://schemas.microsoft.com/office/drawing/2014/main" id="{5528639F-D7DA-4AE8-B33B-153C26AB4059}"/>
              </a:ext>
            </a:extLst>
          </p:cNvPr>
          <p:cNvSpPr txBox="1"/>
          <p:nvPr/>
        </p:nvSpPr>
        <p:spPr>
          <a:xfrm>
            <a:off x="788564" y="1686187"/>
            <a:ext cx="8053432"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Solution of One-Dimensional Energy Equation for steady flow</a:t>
            </a:r>
          </a:p>
          <a:p>
            <a:pPr marL="285750" indent="-285750">
              <a:buFont typeface="Arial" panose="020B0604020202020204" pitchFamily="34" charset="0"/>
              <a:buChar char="•"/>
            </a:pPr>
            <a:r>
              <a:rPr lang="en-US" dirty="0"/>
              <a:t>Energy Losses computed by friction and contraction / expansion</a:t>
            </a:r>
          </a:p>
          <a:p>
            <a:pPr marL="285750" indent="-285750">
              <a:buFont typeface="Arial" panose="020B0604020202020204" pitchFamily="34" charset="0"/>
              <a:buChar char="•"/>
            </a:pPr>
            <a:r>
              <a:rPr lang="en-US" dirty="0"/>
              <a:t>Momentum equation used for rapidly varying water surface profiles</a:t>
            </a:r>
          </a:p>
          <a:p>
            <a:pPr marL="285750" indent="-285750">
              <a:buFont typeface="Arial" panose="020B0604020202020204" pitchFamily="34" charset="0"/>
              <a:buChar char="•"/>
            </a:pPr>
            <a:endParaRPr lang="en-US" dirty="0"/>
          </a:p>
          <a:p>
            <a:r>
              <a:rPr lang="en-US" dirty="0"/>
              <a:t>Analysis includes hydraulic jumps, hydraulics of culverts and bridges, and evaluation of river confluences, such as Coal Lick Run and Redstone Creek.</a:t>
            </a:r>
          </a:p>
          <a:p>
            <a:endParaRPr lang="en-US" dirty="0"/>
          </a:p>
        </p:txBody>
      </p:sp>
    </p:spTree>
    <p:extLst>
      <p:ext uri="{BB962C8B-B14F-4D97-AF65-F5344CB8AC3E}">
        <p14:creationId xmlns:p14="http://schemas.microsoft.com/office/powerpoint/2010/main" val="489023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307A-C83A-44E4-A0DB-8CBCC516DCB6}"/>
              </a:ext>
            </a:extLst>
          </p:cNvPr>
          <p:cNvSpPr>
            <a:spLocks noGrp="1"/>
          </p:cNvSpPr>
          <p:nvPr>
            <p:ph type="title"/>
          </p:nvPr>
        </p:nvSpPr>
        <p:spPr/>
        <p:txBody>
          <a:bodyPr/>
          <a:lstStyle/>
          <a:p>
            <a:r>
              <a:rPr lang="en-US" dirty="0"/>
              <a:t>How is the Model developed?</a:t>
            </a:r>
          </a:p>
        </p:txBody>
      </p:sp>
      <p:sp>
        <p:nvSpPr>
          <p:cNvPr id="3" name="TextBox 2">
            <a:extLst>
              <a:ext uri="{FF2B5EF4-FFF2-40B4-BE49-F238E27FC236}">
                <a16:creationId xmlns:a16="http://schemas.microsoft.com/office/drawing/2014/main" id="{9F2A7DF1-F019-403B-A201-64E8D40751E8}"/>
              </a:ext>
            </a:extLst>
          </p:cNvPr>
          <p:cNvSpPr txBox="1"/>
          <p:nvPr/>
        </p:nvSpPr>
        <p:spPr>
          <a:xfrm>
            <a:off x="978858" y="2024743"/>
            <a:ext cx="8603682" cy="507831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FF00"/>
                </a:solidFill>
              </a:rPr>
              <a:t>Obtaining Digital Terrain Data</a:t>
            </a:r>
          </a:p>
          <a:p>
            <a:pPr marL="285750" indent="-285750">
              <a:buFont typeface="Arial" panose="020B0604020202020204" pitchFamily="34" charset="0"/>
              <a:buChar char="•"/>
            </a:pPr>
            <a:endParaRPr lang="en-US" dirty="0"/>
          </a:p>
          <a:p>
            <a:r>
              <a:rPr lang="en-US" dirty="0"/>
              <a:t>		Obtained from PASDA (Pennsylvania Spatial Data Access)</a:t>
            </a:r>
          </a:p>
          <a:p>
            <a:r>
              <a:rPr lang="en-US" dirty="0"/>
              <a:t>		</a:t>
            </a:r>
            <a:r>
              <a:rPr lang="en-US" dirty="0">
                <a:hlinkClick r:id="rId2"/>
              </a:rPr>
              <a:t>www.pasda.psu.edu</a:t>
            </a:r>
            <a:endParaRPr lang="en-US" dirty="0"/>
          </a:p>
          <a:p>
            <a:endParaRPr lang="en-US" dirty="0"/>
          </a:p>
          <a:p>
            <a:pPr marL="285750" indent="-285750">
              <a:buFont typeface="Arial" panose="020B0604020202020204" pitchFamily="34" charset="0"/>
              <a:buChar char="•"/>
            </a:pPr>
            <a:r>
              <a:rPr lang="en-US" dirty="0">
                <a:solidFill>
                  <a:srgbClr val="FFFF00"/>
                </a:solidFill>
              </a:rPr>
              <a:t>Delineating the river reach(s)</a:t>
            </a:r>
            <a:r>
              <a:rPr lang="en-US" dirty="0"/>
              <a:t> </a:t>
            </a:r>
          </a:p>
          <a:p>
            <a:pPr marL="285750" indent="-285750">
              <a:buFont typeface="Arial" panose="020B0604020202020204" pitchFamily="34" charset="0"/>
              <a:buChar char="•"/>
            </a:pPr>
            <a:endParaRPr lang="en-US" dirty="0"/>
          </a:p>
          <a:p>
            <a:r>
              <a:rPr lang="en-US" dirty="0"/>
              <a:t>		Coal Lick Run and Redstone Creek</a:t>
            </a:r>
          </a:p>
          <a:p>
            <a:endParaRPr lang="en-US" dirty="0"/>
          </a:p>
          <a:p>
            <a:pPr marL="285750" indent="-285750">
              <a:buFont typeface="Arial" panose="020B0604020202020204" pitchFamily="34" charset="0"/>
              <a:buChar char="•"/>
            </a:pPr>
            <a:r>
              <a:rPr lang="en-US" dirty="0">
                <a:solidFill>
                  <a:srgbClr val="FFFF00"/>
                </a:solidFill>
              </a:rPr>
              <a:t>Obtaining Flow Data</a:t>
            </a:r>
          </a:p>
          <a:p>
            <a:pPr marL="285750" indent="-285750">
              <a:buFont typeface="Arial" panose="020B0604020202020204" pitchFamily="34" charset="0"/>
              <a:buChar char="•"/>
            </a:pPr>
            <a:endParaRPr lang="en-US" dirty="0"/>
          </a:p>
          <a:p>
            <a:r>
              <a:rPr lang="en-US" dirty="0"/>
              <a:t>		PA StreamStats </a:t>
            </a:r>
          </a:p>
          <a:p>
            <a:endParaRPr lang="en-US" dirty="0"/>
          </a:p>
          <a:p>
            <a:pPr marL="285750" indent="-285750">
              <a:buFont typeface="Arial" panose="020B0604020202020204" pitchFamily="34" charset="0"/>
              <a:buChar char="•"/>
            </a:pPr>
            <a:r>
              <a:rPr lang="en-US" dirty="0">
                <a:solidFill>
                  <a:srgbClr val="FFFF00"/>
                </a:solidFill>
              </a:rPr>
              <a:t>Verification of Digital Terrain elevations / profiles / cross sections</a:t>
            </a:r>
          </a:p>
          <a:p>
            <a:pPr marL="285750" indent="-285750">
              <a:buFont typeface="Arial" panose="020B0604020202020204" pitchFamily="34" charset="0"/>
              <a:buChar char="•"/>
            </a:pPr>
            <a:endParaRPr lang="en-US" dirty="0"/>
          </a:p>
          <a:p>
            <a:r>
              <a:rPr lang="en-US" dirty="0"/>
              <a:t>		Field Investigation</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332107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00EC-05D3-4339-934C-ADCF06C47181}"/>
              </a:ext>
            </a:extLst>
          </p:cNvPr>
          <p:cNvSpPr>
            <a:spLocks noGrp="1"/>
          </p:cNvSpPr>
          <p:nvPr>
            <p:ph type="title"/>
          </p:nvPr>
        </p:nvSpPr>
        <p:spPr/>
        <p:txBody>
          <a:bodyPr/>
          <a:lstStyle/>
          <a:p>
            <a:r>
              <a:rPr lang="en-US" dirty="0"/>
              <a:t>Digital Terrain Model</a:t>
            </a:r>
          </a:p>
        </p:txBody>
      </p:sp>
      <p:pic>
        <p:nvPicPr>
          <p:cNvPr id="6" name="Content Placeholder 5">
            <a:extLst>
              <a:ext uri="{FF2B5EF4-FFF2-40B4-BE49-F238E27FC236}">
                <a16:creationId xmlns:a16="http://schemas.microsoft.com/office/drawing/2014/main" id="{A9184357-916A-44EE-8CFA-06FDAE5900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4725" y="1960796"/>
            <a:ext cx="5195888" cy="3546008"/>
          </a:xfrm>
        </p:spPr>
      </p:pic>
      <p:sp>
        <p:nvSpPr>
          <p:cNvPr id="4" name="Text Placeholder 3">
            <a:extLst>
              <a:ext uri="{FF2B5EF4-FFF2-40B4-BE49-F238E27FC236}">
                <a16:creationId xmlns:a16="http://schemas.microsoft.com/office/drawing/2014/main" id="{815686B9-C421-460A-B83E-294E0DF4FDBB}"/>
              </a:ext>
            </a:extLst>
          </p:cNvPr>
          <p:cNvSpPr>
            <a:spLocks noGrp="1"/>
          </p:cNvSpPr>
          <p:nvPr>
            <p:ph type="body" sz="half" idx="2"/>
          </p:nvPr>
        </p:nvSpPr>
        <p:spPr/>
        <p:txBody>
          <a:bodyPr/>
          <a:lstStyle/>
          <a:p>
            <a:r>
              <a:rPr lang="en-US" dirty="0"/>
              <a:t>Image of Base Digital Terrain showing the study limits of Coal Lick Run and Redstone Creek.</a:t>
            </a:r>
          </a:p>
        </p:txBody>
      </p:sp>
    </p:spTree>
    <p:extLst>
      <p:ext uri="{BB962C8B-B14F-4D97-AF65-F5344CB8AC3E}">
        <p14:creationId xmlns:p14="http://schemas.microsoft.com/office/powerpoint/2010/main" val="182374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82BB-3264-422D-B5C3-B2E50603D817}"/>
              </a:ext>
            </a:extLst>
          </p:cNvPr>
          <p:cNvSpPr>
            <a:spLocks noGrp="1"/>
          </p:cNvSpPr>
          <p:nvPr>
            <p:ph type="title"/>
          </p:nvPr>
        </p:nvSpPr>
        <p:spPr/>
        <p:txBody>
          <a:bodyPr/>
          <a:lstStyle/>
          <a:p>
            <a:r>
              <a:rPr lang="en-US" dirty="0"/>
              <a:t>Digital Terrain with Contours Added</a:t>
            </a:r>
          </a:p>
        </p:txBody>
      </p:sp>
      <p:pic>
        <p:nvPicPr>
          <p:cNvPr id="6" name="Picture Placeholder 5">
            <a:extLst>
              <a:ext uri="{FF2B5EF4-FFF2-40B4-BE49-F238E27FC236}">
                <a16:creationId xmlns:a16="http://schemas.microsoft.com/office/drawing/2014/main" id="{0A555339-D019-41D1-9A85-A2674B39576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2134671" y="390157"/>
            <a:ext cx="5087224" cy="4557784"/>
          </a:xfrm>
        </p:spPr>
      </p:pic>
      <p:sp>
        <p:nvSpPr>
          <p:cNvPr id="4" name="Text Placeholder 3">
            <a:extLst>
              <a:ext uri="{FF2B5EF4-FFF2-40B4-BE49-F238E27FC236}">
                <a16:creationId xmlns:a16="http://schemas.microsoft.com/office/drawing/2014/main" id="{C27EB8D8-2A1C-4F5D-8266-F9F44D2E45A9}"/>
              </a:ext>
            </a:extLst>
          </p:cNvPr>
          <p:cNvSpPr>
            <a:spLocks noGrp="1"/>
          </p:cNvSpPr>
          <p:nvPr>
            <p:ph type="body" sz="half" idx="2"/>
          </p:nvPr>
        </p:nvSpPr>
        <p:spPr/>
        <p:txBody>
          <a:bodyPr/>
          <a:lstStyle/>
          <a:p>
            <a:r>
              <a:rPr lang="en-US" dirty="0"/>
              <a:t>Files are geo-referenced and overlay onto the Digital Terrain Model</a:t>
            </a:r>
          </a:p>
        </p:txBody>
      </p:sp>
    </p:spTree>
    <p:extLst>
      <p:ext uri="{BB962C8B-B14F-4D97-AF65-F5344CB8AC3E}">
        <p14:creationId xmlns:p14="http://schemas.microsoft.com/office/powerpoint/2010/main" val="253588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040B3-05F4-4C34-8C07-2B04DF008F0C}"/>
              </a:ext>
            </a:extLst>
          </p:cNvPr>
          <p:cNvSpPr>
            <a:spLocks noGrp="1"/>
          </p:cNvSpPr>
          <p:nvPr>
            <p:ph type="title"/>
          </p:nvPr>
        </p:nvSpPr>
        <p:spPr/>
        <p:txBody>
          <a:bodyPr/>
          <a:lstStyle/>
          <a:p>
            <a:r>
              <a:rPr lang="en-US" dirty="0"/>
              <a:t>Satellite Imagery Overlaid onto Terrain Model</a:t>
            </a:r>
          </a:p>
        </p:txBody>
      </p:sp>
      <p:pic>
        <p:nvPicPr>
          <p:cNvPr id="10" name="Picture Placeholder 9">
            <a:extLst>
              <a:ext uri="{FF2B5EF4-FFF2-40B4-BE49-F238E27FC236}">
                <a16:creationId xmlns:a16="http://schemas.microsoft.com/office/drawing/2014/main" id="{4B3A743A-4846-4851-A48B-AAB696F09B3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539552" y="284654"/>
            <a:ext cx="5579706" cy="4479563"/>
          </a:xfrm>
        </p:spPr>
      </p:pic>
      <p:sp>
        <p:nvSpPr>
          <p:cNvPr id="4" name="Text Placeholder 3">
            <a:extLst>
              <a:ext uri="{FF2B5EF4-FFF2-40B4-BE49-F238E27FC236}">
                <a16:creationId xmlns:a16="http://schemas.microsoft.com/office/drawing/2014/main" id="{9321B6F8-CCC4-456E-A5BD-225550712CA2}"/>
              </a:ext>
            </a:extLst>
          </p:cNvPr>
          <p:cNvSpPr>
            <a:spLocks noGrp="1"/>
          </p:cNvSpPr>
          <p:nvPr>
            <p:ph type="body" sz="half" idx="2"/>
          </p:nvPr>
        </p:nvSpPr>
        <p:spPr/>
        <p:txBody>
          <a:bodyPr>
            <a:normAutofit/>
          </a:bodyPr>
          <a:lstStyle/>
          <a:p>
            <a:r>
              <a:rPr lang="en-US" dirty="0"/>
              <a:t>Google maps or other “geo-referenced” imagery can be added to the model. This includes specialized mapping available from various sources, such as ground cover, wetlands, agriculture, land use, etc.</a:t>
            </a:r>
          </a:p>
        </p:txBody>
      </p:sp>
    </p:spTree>
    <p:extLst>
      <p:ext uri="{BB962C8B-B14F-4D97-AF65-F5344CB8AC3E}">
        <p14:creationId xmlns:p14="http://schemas.microsoft.com/office/powerpoint/2010/main" val="26983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0EDD-FAE8-4D91-A710-E69F49FA04DE}"/>
              </a:ext>
            </a:extLst>
          </p:cNvPr>
          <p:cNvSpPr>
            <a:spLocks noGrp="1"/>
          </p:cNvSpPr>
          <p:nvPr>
            <p:ph type="title"/>
          </p:nvPr>
        </p:nvSpPr>
        <p:spPr/>
        <p:txBody>
          <a:bodyPr/>
          <a:lstStyle/>
          <a:p>
            <a:r>
              <a:rPr lang="en-US" dirty="0"/>
              <a:t>Cross Sections added to the Model</a:t>
            </a:r>
          </a:p>
        </p:txBody>
      </p:sp>
      <p:pic>
        <p:nvPicPr>
          <p:cNvPr id="6" name="Picture Placeholder 5">
            <a:extLst>
              <a:ext uri="{FF2B5EF4-FFF2-40B4-BE49-F238E27FC236}">
                <a16:creationId xmlns:a16="http://schemas.microsoft.com/office/drawing/2014/main" id="{AB82A59C-2908-418B-8B74-BB3E152065A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154956" y="497968"/>
            <a:ext cx="4805265" cy="4141082"/>
          </a:xfrm>
        </p:spPr>
      </p:pic>
      <p:sp>
        <p:nvSpPr>
          <p:cNvPr id="4" name="Text Placeholder 3">
            <a:extLst>
              <a:ext uri="{FF2B5EF4-FFF2-40B4-BE49-F238E27FC236}">
                <a16:creationId xmlns:a16="http://schemas.microsoft.com/office/drawing/2014/main" id="{82DCD61E-A48E-4E9A-8614-D2A60C66032E}"/>
              </a:ext>
            </a:extLst>
          </p:cNvPr>
          <p:cNvSpPr>
            <a:spLocks noGrp="1"/>
          </p:cNvSpPr>
          <p:nvPr>
            <p:ph type="body" sz="half" idx="2"/>
          </p:nvPr>
        </p:nvSpPr>
        <p:spPr>
          <a:xfrm>
            <a:off x="1154956" y="5367325"/>
            <a:ext cx="8825656" cy="678912"/>
          </a:xfrm>
        </p:spPr>
        <p:txBody>
          <a:bodyPr/>
          <a:lstStyle/>
          <a:p>
            <a:r>
              <a:rPr lang="en-US" dirty="0"/>
              <a:t>Elevation data is extract from the Digital Terrain Model and used to define the floodplain and river profiles.</a:t>
            </a:r>
          </a:p>
          <a:p>
            <a:r>
              <a:rPr lang="en-US" dirty="0"/>
              <a:t>There are limitations associated with the Digital Terrain Model</a:t>
            </a:r>
          </a:p>
          <a:p>
            <a:endParaRPr lang="en-US" dirty="0"/>
          </a:p>
        </p:txBody>
      </p:sp>
    </p:spTree>
    <p:extLst>
      <p:ext uri="{BB962C8B-B14F-4D97-AF65-F5344CB8AC3E}">
        <p14:creationId xmlns:p14="http://schemas.microsoft.com/office/powerpoint/2010/main" val="3486818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273</TotalTime>
  <Words>722</Words>
  <Application>Microsoft Office PowerPoint</Application>
  <PresentationFormat>Widescreen</PresentationFormat>
  <Paragraphs>120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Century Gothic</vt:lpstr>
      <vt:lpstr>Wingdings 3</vt:lpstr>
      <vt:lpstr>Ion</vt:lpstr>
      <vt:lpstr>City of Uniontown HEC-RAS  Flood Study</vt:lpstr>
      <vt:lpstr>What is HEC-RAS</vt:lpstr>
      <vt:lpstr>What is HEC-RAS used for ?</vt:lpstr>
      <vt:lpstr>How does HEC-RAS work?</vt:lpstr>
      <vt:lpstr>How is the Model developed?</vt:lpstr>
      <vt:lpstr>Digital Terrain Model</vt:lpstr>
      <vt:lpstr>Digital Terrain with Contours Added</vt:lpstr>
      <vt:lpstr>Satellite Imagery Overlaid onto Terrain Model</vt:lpstr>
      <vt:lpstr>Cross Sections added to the Model</vt:lpstr>
      <vt:lpstr>PowerPoint Presentation</vt:lpstr>
      <vt:lpstr>General Cross Section modified with Field Survey</vt:lpstr>
      <vt:lpstr>Existing Bridges / Culverts and Buildings</vt:lpstr>
      <vt:lpstr>Typical Section Upstream and Downstream of a bridge</vt:lpstr>
      <vt:lpstr>OBTAINING Flow Data</vt:lpstr>
      <vt:lpstr>PA Streamstats flow data</vt:lpstr>
      <vt:lpstr>Streamstats mapping of streams contributary to study area</vt:lpstr>
      <vt:lpstr>Sample of PA Streamstats data</vt:lpstr>
      <vt:lpstr>Sample of Pa StreamStats data</vt:lpstr>
      <vt:lpstr>Contributary watershed for upper coal lick run section</vt:lpstr>
      <vt:lpstr>Redstone Creek Watershed</vt:lpstr>
      <vt:lpstr>Combined Watersheds</vt:lpstr>
      <vt:lpstr>Basin statistics</vt:lpstr>
      <vt:lpstr>Net Flow at Junction  Coal Lick &amp; Redstone </vt:lpstr>
      <vt:lpstr>Preliminary Results mapping  100-year floodplain</vt:lpstr>
      <vt:lpstr>Things to consider !!</vt:lpstr>
      <vt:lpstr>The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Uniontown HEC-RAS Flood Study</dc:title>
  <dc:creator>Michael E Wedl</dc:creator>
  <cp:lastModifiedBy>Michael E Wedl</cp:lastModifiedBy>
  <cp:revision>17</cp:revision>
  <dcterms:created xsi:type="dcterms:W3CDTF">2019-10-12T16:01:24Z</dcterms:created>
  <dcterms:modified xsi:type="dcterms:W3CDTF">2019-10-12T20:35:07Z</dcterms:modified>
</cp:coreProperties>
</file>